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70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1" r:id="rId15"/>
    <p:sldId id="272" r:id="rId16"/>
    <p:sldId id="273" r:id="rId17"/>
    <p:sldId id="274" r:id="rId18"/>
    <p:sldId id="27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</c:title>
    <c:plotArea>
      <c:layout/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Дети, ПДН</c:v>
                </c:pt>
                <c:pt idx="1">
                  <c:v>Семьи,ПДН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 formatCode="0.00%">
                  <c:v>0.66660000000000053</c:v>
                </c:pt>
                <c:pt idx="1">
                  <c:v>1</c:v>
                </c:pt>
              </c:numCache>
            </c:numRef>
          </c:val>
        </c:ser>
        <c:overlap val="100"/>
        <c:axId val="65522688"/>
        <c:axId val="65528576"/>
      </c:barChart>
      <c:catAx>
        <c:axId val="65522688"/>
        <c:scaling>
          <c:orientation val="minMax"/>
        </c:scaling>
        <c:axPos val="b"/>
        <c:tickLblPos val="nextTo"/>
        <c:crossAx val="65528576"/>
        <c:crosses val="autoZero"/>
        <c:auto val="1"/>
        <c:lblAlgn val="ctr"/>
        <c:lblOffset val="100"/>
      </c:catAx>
      <c:valAx>
        <c:axId val="65528576"/>
        <c:scaling>
          <c:orientation val="minMax"/>
        </c:scaling>
        <c:axPos val="l"/>
        <c:majorGridlines/>
        <c:numFmt formatCode="0.00%" sourceLinked="1"/>
        <c:tickLblPos val="nextTo"/>
        <c:crossAx val="65522688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F81C2AD-06DB-4C1E-864F-FBC22D9ED482}" type="datetimeFigureOut">
              <a:rPr lang="ru-RU" smtClean="0"/>
              <a:pPr/>
              <a:t>07.11.2016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5059AA3-1CF6-4187-A1B2-74C20B6FCE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81C2AD-06DB-4C1E-864F-FBC22D9ED482}" type="datetimeFigureOut">
              <a:rPr lang="ru-RU" smtClean="0"/>
              <a:pPr/>
              <a:t>07.11.2016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059AA3-1CF6-4187-A1B2-74C20B6FCE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0F81C2AD-06DB-4C1E-864F-FBC22D9ED482}" type="datetimeFigureOut">
              <a:rPr lang="ru-RU" smtClean="0"/>
              <a:pPr/>
              <a:t>07.11.2016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5059AA3-1CF6-4187-A1B2-74C20B6FCE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81C2AD-06DB-4C1E-864F-FBC22D9ED482}" type="datetimeFigureOut">
              <a:rPr lang="ru-RU" smtClean="0"/>
              <a:pPr/>
              <a:t>07.11.2016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059AA3-1CF6-4187-A1B2-74C20B6FCE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F81C2AD-06DB-4C1E-864F-FBC22D9ED482}" type="datetimeFigureOut">
              <a:rPr lang="ru-RU" smtClean="0"/>
              <a:pPr/>
              <a:t>07.11.2016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5059AA3-1CF6-4187-A1B2-74C20B6FCE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81C2AD-06DB-4C1E-864F-FBC22D9ED482}" type="datetimeFigureOut">
              <a:rPr lang="ru-RU" smtClean="0"/>
              <a:pPr/>
              <a:t>07.11.2016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059AA3-1CF6-4187-A1B2-74C20B6FCE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81C2AD-06DB-4C1E-864F-FBC22D9ED482}" type="datetimeFigureOut">
              <a:rPr lang="ru-RU" smtClean="0"/>
              <a:pPr/>
              <a:t>07.11.2016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059AA3-1CF6-4187-A1B2-74C20B6FCE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81C2AD-06DB-4C1E-864F-FBC22D9ED482}" type="datetimeFigureOut">
              <a:rPr lang="ru-RU" smtClean="0"/>
              <a:pPr/>
              <a:t>07.11.2016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059AA3-1CF6-4187-A1B2-74C20B6FCE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F81C2AD-06DB-4C1E-864F-FBC22D9ED482}" type="datetimeFigureOut">
              <a:rPr lang="ru-RU" smtClean="0"/>
              <a:pPr/>
              <a:t>07.11.2016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059AA3-1CF6-4187-A1B2-74C20B6FCE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81C2AD-06DB-4C1E-864F-FBC22D9ED482}" type="datetimeFigureOut">
              <a:rPr lang="ru-RU" smtClean="0"/>
              <a:pPr/>
              <a:t>07.11.2016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059AA3-1CF6-4187-A1B2-74C20B6FCE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81C2AD-06DB-4C1E-864F-FBC22D9ED482}" type="datetimeFigureOut">
              <a:rPr lang="ru-RU" smtClean="0"/>
              <a:pPr/>
              <a:t>07.11.2016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059AA3-1CF6-4187-A1B2-74C20B6FCE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0F81C2AD-06DB-4C1E-864F-FBC22D9ED482}" type="datetimeFigureOut">
              <a:rPr lang="ru-RU" smtClean="0"/>
              <a:pPr/>
              <a:t>07.11.2016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5059AA3-1CF6-4187-A1B2-74C20B6FCE3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02624" cy="489654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Социально-педагогическая работа с подростками по профилактике правонарушений.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7239000" cy="605107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200" dirty="0" smtClean="0">
                <a:solidFill>
                  <a:srgbClr val="FF0000"/>
                </a:solidFill>
              </a:rPr>
              <a:t>Основными направлениями ранней профилактики являются:</a:t>
            </a:r>
          </a:p>
          <a:p>
            <a:r>
              <a:rPr lang="ru-RU" sz="3200" dirty="0" smtClean="0"/>
              <a:t>Выявление семьи и детей </a:t>
            </a:r>
            <a:br>
              <a:rPr lang="ru-RU" sz="3200" dirty="0" smtClean="0"/>
            </a:br>
            <a:r>
              <a:rPr lang="ru-RU" sz="3200" dirty="0" smtClean="0"/>
              <a:t>группы социального риска</a:t>
            </a:r>
          </a:p>
          <a:p>
            <a:r>
              <a:rPr lang="ru-RU" sz="3200" dirty="0" smtClean="0"/>
              <a:t>Выявление детей, занимающихся </a:t>
            </a:r>
            <a:br>
              <a:rPr lang="ru-RU" sz="3200" dirty="0" smtClean="0"/>
            </a:br>
            <a:r>
              <a:rPr lang="ru-RU" sz="3200" dirty="0" smtClean="0"/>
              <a:t>бродяжничеством, попрошайничеством и другой противоправной деятельностью</a:t>
            </a:r>
          </a:p>
          <a:p>
            <a:r>
              <a:rPr lang="ru-RU" sz="3200" dirty="0" smtClean="0"/>
              <a:t>Выявление учащихся, длительное</a:t>
            </a:r>
            <a:br>
              <a:rPr lang="ru-RU" sz="3200" dirty="0" smtClean="0"/>
            </a:br>
            <a:r>
              <a:rPr lang="ru-RU" sz="3200" dirty="0" smtClean="0"/>
              <a:t>время не посещающих школу, принятие мер по возвращению их  в школу</a:t>
            </a:r>
            <a:endParaRPr lang="ru-RU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7239000" cy="612308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Проведение заседаний Совета профилактики правонарушений  по вопросам профилактики безнадзорности и правонарушений несовершеннолетних</a:t>
            </a:r>
          </a:p>
          <a:p>
            <a:r>
              <a:rPr lang="ru-RU" sz="3200" dirty="0" smtClean="0"/>
              <a:t>Активизация работы по пропаганде правовых знаний среди несовершеннолетних с приглашение инспектора ПДН</a:t>
            </a:r>
            <a:endParaRPr lang="ru-RU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7239000" cy="61950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>
                <a:solidFill>
                  <a:srgbClr val="FF0000"/>
                </a:solidFill>
              </a:rPr>
              <a:t>РАБОТА ШКОЛЫ ПО ПРОФИЛАКТИКЕ ПРАВОНАРУШЕНИЙ И ПРЕСТУПЛЕНИЙ СРЕДИ УЧАЩИХСЯ</a:t>
            </a:r>
          </a:p>
          <a:p>
            <a:r>
              <a:rPr lang="ru-RU" sz="3200" b="1" dirty="0" smtClean="0"/>
              <a:t>1. Диагностическая </a:t>
            </a:r>
            <a:r>
              <a:rPr lang="ru-RU" sz="3200" b="1" dirty="0" smtClean="0"/>
              <a:t>деятельность</a:t>
            </a:r>
            <a:endParaRPr lang="en-US" sz="3200" b="1" dirty="0" smtClean="0"/>
          </a:p>
          <a:p>
            <a:r>
              <a:rPr lang="ru-RU" sz="3200" b="1" dirty="0" smtClean="0"/>
              <a:t>2. Индивидуально-коррекционная работа</a:t>
            </a:r>
          </a:p>
          <a:p>
            <a:pPr>
              <a:buNone/>
            </a:pPr>
            <a:endParaRPr lang="ru-RU" sz="3200" dirty="0" smtClean="0"/>
          </a:p>
          <a:p>
            <a:r>
              <a:rPr lang="ru-RU" sz="3200" dirty="0" smtClean="0"/>
              <a:t> </a:t>
            </a:r>
            <a:r>
              <a:rPr lang="ru-RU" sz="3200" b="1" dirty="0" smtClean="0"/>
              <a:t>3. Работа с семьей</a:t>
            </a:r>
          </a:p>
          <a:p>
            <a:r>
              <a:rPr lang="ru-RU" sz="3200" b="1" dirty="0" smtClean="0"/>
              <a:t>4. Взаимодействие с заинтересованными организациями</a:t>
            </a:r>
          </a:p>
          <a:p>
            <a:endParaRPr lang="ru-RU" sz="3200" b="1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7239000" cy="612308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 </a:t>
            </a:r>
            <a:r>
              <a:rPr lang="ru-RU" sz="4000" b="1" dirty="0" smtClean="0"/>
              <a:t> 5. Информационная, организационно-методическая деятельность</a:t>
            </a:r>
          </a:p>
          <a:p>
            <a:r>
              <a:rPr lang="ru-RU" sz="4000" b="1" dirty="0" smtClean="0"/>
              <a:t> 6. Правовое просвещение учащихся</a:t>
            </a:r>
          </a:p>
          <a:p>
            <a:endParaRPr lang="ru-RU" sz="3200" b="1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7239000" cy="6123080"/>
          </a:xfrm>
        </p:spPr>
        <p:txBody>
          <a:bodyPr/>
          <a:lstStyle/>
          <a:p>
            <a:r>
              <a:rPr lang="ru-RU" dirty="0" smtClean="0"/>
              <a:t>Социальный состав учащихся школы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55577" y="980728"/>
          <a:ext cx="6912768" cy="51125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256"/>
                <a:gridCol w="2304256"/>
                <a:gridCol w="2304256"/>
              </a:tblGrid>
              <a:tr h="96112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Критерии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2016-2017 </a:t>
                      </a:r>
                      <a:r>
                        <a:rPr lang="ru-RU" dirty="0" err="1" smtClean="0"/>
                        <a:t>уч.год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2015-2016уч.год</a:t>
                      </a:r>
                      <a:endParaRPr lang="ru-RU" dirty="0"/>
                    </a:p>
                  </a:txBody>
                  <a:tcPr/>
                </a:tc>
              </a:tr>
              <a:tr h="1268051">
                <a:tc>
                  <a:txBody>
                    <a:bodyPr/>
                    <a:lstStyle/>
                    <a:p>
                      <a:r>
                        <a:rPr lang="ru-RU" dirty="0" smtClean="0"/>
                        <a:t>Количество учащихся всего в школе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677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631</a:t>
                      </a:r>
                      <a:endParaRPr lang="ru-RU" dirty="0"/>
                    </a:p>
                  </a:txBody>
                  <a:tcPr/>
                </a:tc>
              </a:tr>
              <a:tr h="961129">
                <a:tc>
                  <a:txBody>
                    <a:bodyPr/>
                    <a:lstStyle/>
                    <a:p>
                      <a:r>
                        <a:rPr lang="ru-RU" dirty="0" smtClean="0"/>
                        <a:t>Количество </a:t>
                      </a:r>
                      <a:r>
                        <a:rPr lang="ru-RU" dirty="0" err="1" smtClean="0"/>
                        <a:t>кла</a:t>
                      </a:r>
                      <a:r>
                        <a:rPr lang="en-US" dirty="0" smtClean="0"/>
                        <a:t>c</a:t>
                      </a:r>
                      <a:r>
                        <a:rPr lang="ru-RU" dirty="0" smtClean="0"/>
                        <a:t>сов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26</a:t>
                      </a:r>
                      <a:endParaRPr lang="ru-RU" dirty="0"/>
                    </a:p>
                  </a:txBody>
                  <a:tcPr/>
                </a:tc>
              </a:tr>
              <a:tr h="961129">
                <a:tc>
                  <a:txBody>
                    <a:bodyPr/>
                    <a:lstStyle/>
                    <a:p>
                      <a:r>
                        <a:rPr lang="ru-RU" dirty="0" smtClean="0"/>
                        <a:t>Дети под опекой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961129">
                <a:tc>
                  <a:txBody>
                    <a:bodyPr/>
                    <a:lstStyle/>
                    <a:p>
                      <a:r>
                        <a:rPr lang="ru-RU" dirty="0" smtClean="0"/>
                        <a:t>Многодетные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404815"/>
          <a:ext cx="7239000" cy="5459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3000"/>
                <a:gridCol w="2413000"/>
                <a:gridCol w="2413000"/>
              </a:tblGrid>
              <a:tr h="719929">
                <a:tc>
                  <a:txBody>
                    <a:bodyPr/>
                    <a:lstStyle/>
                    <a:p>
                      <a:r>
                        <a:rPr lang="ru-RU" dirty="0" smtClean="0"/>
                        <a:t>Инвалиды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</a:tr>
              <a:tr h="765066">
                <a:tc>
                  <a:txBody>
                    <a:bodyPr/>
                    <a:lstStyle/>
                    <a:p>
                      <a:r>
                        <a:rPr lang="ru-RU" dirty="0" smtClean="0"/>
                        <a:t>Дети, состоящие на ВШУ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</a:tr>
              <a:tr h="765066">
                <a:tc>
                  <a:txBody>
                    <a:bodyPr/>
                    <a:lstStyle/>
                    <a:p>
                      <a:r>
                        <a:rPr lang="ru-RU" dirty="0" smtClean="0"/>
                        <a:t>Дети, состоящие на КДН,ПДН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</a:tr>
              <a:tr h="765066">
                <a:tc>
                  <a:txBody>
                    <a:bodyPr/>
                    <a:lstStyle/>
                    <a:p>
                      <a:r>
                        <a:rPr lang="ru-RU" dirty="0" smtClean="0"/>
                        <a:t>Семьи, стоящие на ВШУ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</a:tr>
              <a:tr h="76506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Семьи, стоящие на КДН,ПДН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</a:tr>
              <a:tr h="765066">
                <a:tc>
                  <a:txBody>
                    <a:bodyPr/>
                    <a:lstStyle/>
                    <a:p>
                      <a:r>
                        <a:rPr lang="ru-RU" dirty="0" smtClean="0"/>
                        <a:t>Полные семьи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426</a:t>
                      </a:r>
                      <a:endParaRPr lang="ru-RU" dirty="0"/>
                    </a:p>
                  </a:txBody>
                  <a:tcPr/>
                </a:tc>
              </a:tr>
              <a:tr h="765066">
                <a:tc>
                  <a:txBody>
                    <a:bodyPr/>
                    <a:lstStyle/>
                    <a:p>
                      <a:r>
                        <a:rPr lang="ru-RU" dirty="0" smtClean="0"/>
                        <a:t>Малообеспеченные семьи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112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Дети и Семьи стоящие на учете ПДН, получающие льготное питание.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7239000" cy="619508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Проводится ежедневный контроль учеников, опаздывающих на первые уроки. Еженедельно составлялся рейтинг «Самый опаздывающий класс</a:t>
            </a:r>
            <a:r>
              <a:rPr lang="ru-RU" dirty="0" smtClean="0"/>
              <a:t>»</a:t>
            </a:r>
            <a:endParaRPr lang="en-US" dirty="0" smtClean="0"/>
          </a:p>
          <a:p>
            <a:r>
              <a:rPr lang="ru-RU" dirty="0" smtClean="0"/>
              <a:t>Проверка внешнего вида учащихся;</a:t>
            </a:r>
            <a:endParaRPr lang="ru-RU" dirty="0" smtClean="0"/>
          </a:p>
          <a:p>
            <a:r>
              <a:rPr lang="ru-RU" dirty="0" smtClean="0"/>
              <a:t>Обход детей, стоящие на различных учетах ВШУ,ПДН,КДН</a:t>
            </a:r>
          </a:p>
          <a:p>
            <a:r>
              <a:rPr lang="ru-RU" dirty="0" smtClean="0"/>
              <a:t>Контроль детей, выходящие во время перемены на улицу.</a:t>
            </a:r>
          </a:p>
          <a:p>
            <a:r>
              <a:rPr lang="ru-RU" dirty="0" smtClean="0"/>
              <a:t>Проводится совместная работа с инспекторам ПДН с «проблемными детьми», с родителями стоящими на учете в КДН,ПДН.</a:t>
            </a:r>
          </a:p>
          <a:p>
            <a:r>
              <a:rPr lang="ru-RU" dirty="0" smtClean="0"/>
              <a:t>Проводится совместная работа с органами опеки с отдел помощи семье и </a:t>
            </a:r>
            <a:r>
              <a:rPr lang="ru-RU" smtClean="0"/>
              <a:t>детям</a:t>
            </a:r>
            <a:r>
              <a:rPr lang="ru-RU" smtClean="0"/>
              <a:t>. </a:t>
            </a:r>
            <a:endParaRPr lang="ru-RU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7239000" cy="6195088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Были зафиксированы случаи:</a:t>
            </a:r>
          </a:p>
          <a:p>
            <a:r>
              <a:rPr lang="ru-RU" dirty="0" smtClean="0"/>
              <a:t> электронные сигареты;</a:t>
            </a:r>
          </a:p>
          <a:p>
            <a:r>
              <a:rPr lang="ru-RU" dirty="0" smtClean="0"/>
              <a:t>кража телефона в раздевалке физкультуры у девочек;</a:t>
            </a:r>
          </a:p>
          <a:p>
            <a:r>
              <a:rPr lang="ru-RU" dirty="0" smtClean="0"/>
              <a:t>уход из школы во время перемены; </a:t>
            </a:r>
          </a:p>
          <a:p>
            <a:r>
              <a:rPr lang="ru-RU" dirty="0" smtClean="0"/>
              <a:t>драка во время урока, драка во время перемены и драка на территории школы.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363272" cy="5793507"/>
          </a:xfrm>
        </p:spPr>
        <p:txBody>
          <a:bodyPr>
            <a:normAutofit fontScale="92500"/>
          </a:bodyPr>
          <a:lstStyle/>
          <a:p>
            <a:r>
              <a:rPr lang="ru-RU" sz="4400" dirty="0"/>
              <a:t>Что такое правонарушение?</a:t>
            </a:r>
            <a:r>
              <a:rPr lang="ru-RU" sz="4400" b="1" dirty="0"/>
              <a:t> </a:t>
            </a:r>
            <a:endParaRPr lang="ru-RU" sz="4400" dirty="0"/>
          </a:p>
          <a:p>
            <a:r>
              <a:rPr lang="ru-RU" sz="4400" b="1" dirty="0"/>
              <a:t>Правонарушение</a:t>
            </a:r>
            <a:r>
              <a:rPr lang="ru-RU" sz="4400" dirty="0"/>
              <a:t> — это виновное поведение </a:t>
            </a:r>
            <a:r>
              <a:rPr lang="ru-RU" sz="4400" dirty="0" err="1"/>
              <a:t>праводееспособного</a:t>
            </a:r>
            <a:r>
              <a:rPr lang="ru-RU" sz="4400" dirty="0"/>
              <a:t> лица, которое противоречит предписаниям норм права, </a:t>
            </a:r>
            <a:r>
              <a:rPr lang="ru-RU" sz="4400" u="sng" dirty="0"/>
              <a:t>причиняет вред другим лицам</a:t>
            </a:r>
            <a:r>
              <a:rPr lang="ru-RU" sz="4400" dirty="0"/>
              <a:t> и </a:t>
            </a:r>
            <a:r>
              <a:rPr lang="ru-RU" sz="4400" u="sng" dirty="0"/>
              <a:t>влечет</a:t>
            </a:r>
            <a:r>
              <a:rPr lang="ru-RU" sz="4400" dirty="0"/>
              <a:t> за собой </a:t>
            </a:r>
            <a:r>
              <a:rPr lang="ru-RU" sz="4400" dirty="0" err="1"/>
              <a:t>юридическую</a:t>
            </a:r>
            <a:r>
              <a:rPr lang="ru-RU" sz="4400" u="sng" dirty="0" err="1"/>
              <a:t>ответственность</a:t>
            </a:r>
            <a:r>
              <a:rPr lang="ru-RU" sz="4400" u="sng" dirty="0"/>
              <a:t>. </a:t>
            </a:r>
            <a:endParaRPr lang="ru-RU" sz="44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91264" cy="5865515"/>
          </a:xfrm>
        </p:spPr>
        <p:txBody>
          <a:bodyPr>
            <a:normAutofit fontScale="92500" lnSpcReduction="10000"/>
          </a:bodyPr>
          <a:lstStyle/>
          <a:p>
            <a:r>
              <a:rPr lang="ru-RU" sz="3600" dirty="0"/>
              <a:t>Признаками проблемных детей могут являться:</a:t>
            </a:r>
          </a:p>
          <a:p>
            <a:pPr>
              <a:buNone/>
            </a:pPr>
            <a:r>
              <a:rPr lang="ru-RU" sz="3600" dirty="0"/>
              <a:t>1. </a:t>
            </a:r>
            <a:r>
              <a:rPr lang="ru-RU" sz="3600" u="sng" dirty="0"/>
              <a:t>Уклонение от учебы вследствие</a:t>
            </a:r>
            <a:r>
              <a:rPr lang="ru-RU" sz="3600" dirty="0"/>
              <a:t>:</a:t>
            </a:r>
          </a:p>
          <a:p>
            <a:r>
              <a:rPr lang="ru-RU" sz="3600" dirty="0"/>
              <a:t>– неуспеваемости по большинству предметов;</a:t>
            </a:r>
          </a:p>
          <a:p>
            <a:r>
              <a:rPr lang="ru-RU" sz="3600" dirty="0"/>
              <a:t>– отставания в интеллектуальном развитии;</a:t>
            </a:r>
          </a:p>
          <a:p>
            <a:r>
              <a:rPr lang="ru-RU" sz="3600" dirty="0"/>
              <a:t>– ориентации  на другие виды деятельности;</a:t>
            </a:r>
          </a:p>
          <a:p>
            <a:r>
              <a:rPr lang="ru-RU" sz="3600" dirty="0"/>
              <a:t>– отсутствия познавательных интересов.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2. </a:t>
            </a:r>
            <a:r>
              <a:rPr lang="ru-RU" u="sng" dirty="0" smtClean="0"/>
              <a:t>Низкая общественно-трудовая активность</a:t>
            </a:r>
            <a:r>
              <a:rPr lang="ru-RU" dirty="0" smtClean="0"/>
              <a:t>:</a:t>
            </a:r>
          </a:p>
          <a:p>
            <a:r>
              <a:rPr lang="ru-RU" dirty="0" smtClean="0"/>
              <a:t>– отказ от общественных поручений;</a:t>
            </a:r>
          </a:p>
          <a:p>
            <a:r>
              <a:rPr lang="ru-RU" dirty="0" smtClean="0"/>
              <a:t>– пренебрежительное отношение к делам класса;</a:t>
            </a:r>
          </a:p>
          <a:p>
            <a:r>
              <a:rPr lang="ru-RU" dirty="0" smtClean="0"/>
              <a:t>– демонстративный отказ от участия в трудовых делах;</a:t>
            </a:r>
          </a:p>
          <a:p>
            <a:r>
              <a:rPr lang="ru-RU" dirty="0" smtClean="0"/>
              <a:t>– пренебрежительное отношение к общественной собственности, ее порча.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7239000" cy="6123080"/>
          </a:xfrm>
        </p:spPr>
        <p:txBody>
          <a:bodyPr/>
          <a:lstStyle/>
          <a:p>
            <a:pPr>
              <a:buNone/>
            </a:pPr>
            <a:r>
              <a:rPr lang="ru-RU" sz="3600" dirty="0" smtClean="0"/>
              <a:t>3. </a:t>
            </a:r>
            <a:r>
              <a:rPr lang="ru-RU" sz="3600" u="sng" dirty="0" smtClean="0"/>
              <a:t>Негативные проявления</a:t>
            </a:r>
            <a:r>
              <a:rPr lang="ru-RU" sz="3600" dirty="0" smtClean="0"/>
              <a:t>:</a:t>
            </a:r>
          </a:p>
          <a:p>
            <a:r>
              <a:rPr lang="ru-RU" sz="3600" dirty="0" smtClean="0"/>
              <a:t>– употребление спиртных напитков;</a:t>
            </a:r>
          </a:p>
          <a:p>
            <a:r>
              <a:rPr lang="ru-RU" sz="3600" dirty="0" smtClean="0"/>
              <a:t>– употребление психотропных и токсических веществ;</a:t>
            </a:r>
          </a:p>
          <a:p>
            <a:r>
              <a:rPr lang="ru-RU" sz="3600" dirty="0" smtClean="0"/>
              <a:t>– тяга к азартным играм;</a:t>
            </a:r>
          </a:p>
          <a:p>
            <a:r>
              <a:rPr lang="ru-RU" sz="3600" dirty="0" smtClean="0"/>
              <a:t>– курение;</a:t>
            </a:r>
          </a:p>
          <a:p>
            <a:r>
              <a:rPr lang="ru-RU" sz="3600" dirty="0" smtClean="0"/>
              <a:t>– нездоровые сексуальные проявления.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4. </a:t>
            </a:r>
            <a:r>
              <a:rPr lang="ru-RU" u="sng" dirty="0" smtClean="0"/>
              <a:t>Негативизм в оценке действительности.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5. </a:t>
            </a:r>
            <a:r>
              <a:rPr lang="ru-RU" u="sng" dirty="0" smtClean="0"/>
              <a:t>Повышенная критичность по отношению к педагогам и взрослым:</a:t>
            </a:r>
            <a:endParaRPr lang="ru-RU" dirty="0" smtClean="0"/>
          </a:p>
          <a:p>
            <a:r>
              <a:rPr lang="ru-RU" dirty="0" smtClean="0"/>
              <a:t>– грубость;</a:t>
            </a:r>
          </a:p>
          <a:p>
            <a:r>
              <a:rPr lang="ru-RU" dirty="0" smtClean="0"/>
              <a:t>– драки;</a:t>
            </a:r>
          </a:p>
          <a:p>
            <a:r>
              <a:rPr lang="ru-RU" dirty="0" smtClean="0"/>
              <a:t>– прогулы;</a:t>
            </a:r>
          </a:p>
          <a:p>
            <a:r>
              <a:rPr lang="ru-RU" dirty="0" smtClean="0"/>
              <a:t>– пропуски занятий;</a:t>
            </a:r>
          </a:p>
          <a:p>
            <a:r>
              <a:rPr lang="ru-RU" dirty="0" smtClean="0"/>
              <a:t>– недисциплинированность на уроках;</a:t>
            </a:r>
          </a:p>
          <a:p>
            <a:r>
              <a:rPr lang="ru-RU" dirty="0" smtClean="0"/>
              <a:t>– избиение слабых, младших;</a:t>
            </a:r>
          </a:p>
          <a:p>
            <a:r>
              <a:rPr lang="ru-RU" dirty="0" smtClean="0"/>
              <a:t>– вымогательство;</a:t>
            </a:r>
          </a:p>
          <a:p>
            <a:r>
              <a:rPr lang="ru-RU" dirty="0" smtClean="0"/>
              <a:t>– жестокое отношение к животным;</a:t>
            </a:r>
          </a:p>
          <a:p>
            <a:r>
              <a:rPr lang="ru-RU" dirty="0" smtClean="0"/>
              <a:t>– воровство;</a:t>
            </a:r>
          </a:p>
          <a:p>
            <a:r>
              <a:rPr lang="ru-RU" dirty="0" smtClean="0"/>
              <a:t>– нарушение общественного порядка;</a:t>
            </a:r>
          </a:p>
          <a:p>
            <a:r>
              <a:rPr lang="ru-RU" dirty="0" smtClean="0"/>
              <a:t>– немотивированные поступки.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>
              <a:buNone/>
            </a:pPr>
            <a:r>
              <a:rPr lang="ru-RU" sz="4000" dirty="0" smtClean="0"/>
              <a:t>6. </a:t>
            </a:r>
            <a:r>
              <a:rPr lang="ru-RU" sz="4000" u="sng" dirty="0" smtClean="0"/>
              <a:t>Отношение к воспитательным мероприятиям:</a:t>
            </a:r>
            <a:endParaRPr lang="ru-RU" sz="4000" dirty="0" smtClean="0"/>
          </a:p>
          <a:p>
            <a:r>
              <a:rPr lang="ru-RU" sz="4000" dirty="0" smtClean="0"/>
              <a:t>– равнодушное;</a:t>
            </a:r>
          </a:p>
          <a:p>
            <a:r>
              <a:rPr lang="ru-RU" sz="4000" dirty="0" smtClean="0"/>
              <a:t>– негативное;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400" dirty="0"/>
              <a:t>Почему формируется такое поведение?  Что влияет на подростков?</a:t>
            </a:r>
          </a:p>
        </p:txBody>
      </p:sp>
      <p:sp>
        <p:nvSpPr>
          <p:cNvPr id="4" name="Семиугольник 3"/>
          <p:cNvSpPr/>
          <p:nvPr/>
        </p:nvSpPr>
        <p:spPr>
          <a:xfrm>
            <a:off x="3275856" y="3717032"/>
            <a:ext cx="1944216" cy="1706488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/>
              <a:t>?</a:t>
            </a:r>
            <a:endParaRPr lang="ru-RU" sz="8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7283152" cy="6336704"/>
          </a:xfrm>
        </p:spPr>
        <p:txBody>
          <a:bodyPr>
            <a:noAutofit/>
          </a:bodyPr>
          <a:lstStyle/>
          <a:p>
            <a:r>
              <a:rPr lang="ru-RU" sz="3600" dirty="0" smtClean="0"/>
              <a:t>1. Неблагоприятные условия семейного воспитания.</a:t>
            </a:r>
            <a:endParaRPr lang="en-US" sz="3600" dirty="0" smtClean="0"/>
          </a:p>
          <a:p>
            <a:r>
              <a:rPr lang="ru-RU" sz="3600" dirty="0" smtClean="0"/>
              <a:t>2. Недостаточное внимание и любовь со стороны родителей.</a:t>
            </a:r>
            <a:endParaRPr lang="en-US" sz="3600" dirty="0" smtClean="0"/>
          </a:p>
          <a:p>
            <a:r>
              <a:rPr lang="ru-RU" sz="3600" dirty="0" smtClean="0"/>
              <a:t>3. </a:t>
            </a:r>
            <a:r>
              <a:rPr lang="ru-RU" sz="3600" dirty="0" err="1" smtClean="0"/>
              <a:t>Гиперопека</a:t>
            </a:r>
            <a:r>
              <a:rPr lang="ru-RU" sz="3600" dirty="0" smtClean="0"/>
              <a:t>. </a:t>
            </a:r>
          </a:p>
          <a:p>
            <a:r>
              <a:rPr lang="ru-RU" sz="3600" dirty="0" smtClean="0"/>
              <a:t>4. Чрезмерное удовлетворение потребностей ребенка.</a:t>
            </a:r>
          </a:p>
          <a:p>
            <a:r>
              <a:rPr lang="ru-RU" sz="3600" dirty="0" smtClean="0"/>
              <a:t>5. Чрезмерная требовательность и авторитарность родителей.</a:t>
            </a:r>
            <a:endParaRPr lang="ru-RU" sz="36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204</TotalTime>
  <Words>295</Words>
  <Application>Microsoft Office PowerPoint</Application>
  <PresentationFormat>Экран (4:3)</PresentationFormat>
  <Paragraphs>107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Изящная</vt:lpstr>
      <vt:lpstr>Социально-педагогическая работа с подростками по профилактике правонарушений.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Дети и Семьи стоящие на учете ПДН, получающие льготное питание.</vt:lpstr>
      <vt:lpstr>Слайд 17</vt:lpstr>
      <vt:lpstr>Слайд 18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Социально-педагогическая работа с подростками по профилактике правонарушений.</dc:title>
  <dc:creator>школа 103</dc:creator>
  <cp:lastModifiedBy>школа 103</cp:lastModifiedBy>
  <cp:revision>23</cp:revision>
  <dcterms:created xsi:type="dcterms:W3CDTF">2016-10-31T05:24:19Z</dcterms:created>
  <dcterms:modified xsi:type="dcterms:W3CDTF">2016-11-07T10:09:17Z</dcterms:modified>
</cp:coreProperties>
</file>